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6"/>
  </p:notesMasterIdLst>
  <p:sldIdLst>
    <p:sldId id="256" r:id="rId7"/>
    <p:sldId id="266" r:id="rId8"/>
    <p:sldId id="257" r:id="rId9"/>
    <p:sldId id="259" r:id="rId10"/>
    <p:sldId id="290" r:id="rId11"/>
    <p:sldId id="258" r:id="rId12"/>
    <p:sldId id="277" r:id="rId13"/>
    <p:sldId id="260" r:id="rId14"/>
    <p:sldId id="278" r:id="rId15"/>
    <p:sldId id="279" r:id="rId16"/>
    <p:sldId id="280" r:id="rId17"/>
    <p:sldId id="261" r:id="rId18"/>
    <p:sldId id="262" r:id="rId19"/>
    <p:sldId id="263" r:id="rId20"/>
    <p:sldId id="264" r:id="rId21"/>
    <p:sldId id="265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88" r:id="rId31"/>
    <p:sldId id="289" r:id="rId32"/>
    <p:sldId id="291" r:id="rId33"/>
    <p:sldId id="283" r:id="rId34"/>
    <p:sldId id="284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00FF"/>
    <a:srgbClr val="006600"/>
    <a:srgbClr val="004C00"/>
    <a:srgbClr val="003300"/>
    <a:srgbClr val="FFCCCC"/>
    <a:srgbClr val="333300"/>
    <a:srgbClr val="EFAE4F"/>
    <a:srgbClr val="DE8F00"/>
    <a:srgbClr val="FF7D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672" y="4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FD844-9795-20D0-1F0B-C8CBAA0D2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42479-782F-24E9-E3A3-C68B03E55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DB0CC5-354C-4287-6CFC-4204D3920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F0FC7-CDFF-4C24-272D-8A8BCCD918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73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F64A8-EB5B-192C-925C-00B749FF4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AD327-20BD-1002-A395-3C00C0156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139EC1-1F74-3743-879F-6603D7DDD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48149-8298-A074-5DB6-F933DF0003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177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A98E1-71DE-E366-F424-15866EECB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C9253F-1A55-4775-3AB0-0CF0C90E3D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44984-6054-B990-2D8F-80E401090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6F6EE-4A32-1854-7C5E-0CA982B179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50B06-B074-48FC-8CFD-53D2CD8FB9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3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6911" y="2291499"/>
            <a:ext cx="7779529" cy="152705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04782"/>
            <a:ext cx="7789240" cy="691892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FF00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5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808225"/>
            <a:ext cx="8239448" cy="197691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935999"/>
            <a:ext cx="8246319" cy="1068935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73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81175"/>
            <a:ext cx="8286617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815"/>
            <a:ext cx="8286617" cy="3359510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62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13"/>
            <a:ext cx="6405375" cy="903587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4700"/>
            <a:ext cx="6405375" cy="341019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0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40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4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09" y="281175"/>
            <a:ext cx="8075311" cy="763526"/>
          </a:xfrm>
        </p:spPr>
        <p:txBody>
          <a:bodyPr>
            <a:normAutofit/>
          </a:bodyPr>
          <a:lstStyle>
            <a:lvl1pPr algn="l">
              <a:defRPr sz="3600" u="none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09" y="1697698"/>
            <a:ext cx="4040188" cy="568644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2266341"/>
            <a:ext cx="4035120" cy="2427818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97697"/>
            <a:ext cx="4041775" cy="56864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266340"/>
            <a:ext cx="4041775" cy="242781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28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2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479"/>
            <a:ext cx="8229600" cy="10689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2814"/>
            <a:ext cx="8229600" cy="3264445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49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4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90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81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02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8965" y="2724455"/>
            <a:ext cx="8246070" cy="1374346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098800"/>
            <a:ext cx="8093366" cy="610820"/>
          </a:xfr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rgbClr val="5EEC3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34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586585"/>
            <a:ext cx="8246070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5EEC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4"/>
            <a:ext cx="8246070" cy="3664921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79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720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EEC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082877"/>
            <a:ext cx="6108200" cy="36255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249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59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4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7700"/>
            <a:ext cx="609600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6896"/>
            <a:ext cx="6096000" cy="3694697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586585"/>
            <a:ext cx="8093365" cy="610820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5EEC3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488533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960930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488533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1960930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142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91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58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3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4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624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7E9F29F8-6E5B-46D0-9CAC-8F0610345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105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2561" y="1319981"/>
            <a:ext cx="7978879" cy="1592826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3679" y="3487992"/>
            <a:ext cx="8001000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5DD5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00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4" y="135848"/>
            <a:ext cx="8259098" cy="763526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172498"/>
            <a:ext cx="8246070" cy="3605978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8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732" y="539273"/>
            <a:ext cx="6283782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5DD5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613" y="1437968"/>
            <a:ext cx="6304935" cy="3383264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9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6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5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318" y="227400"/>
            <a:ext cx="8093365" cy="763525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670258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142655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670258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2142655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83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72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20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45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42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118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10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27355" y="1880418"/>
            <a:ext cx="7388941" cy="1246241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7354" y="3495369"/>
            <a:ext cx="7382308" cy="678426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29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6" y="224337"/>
            <a:ext cx="8259098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4" y="1216742"/>
            <a:ext cx="8246070" cy="356173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573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635" y="318046"/>
            <a:ext cx="6438122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1142" y="1069258"/>
            <a:ext cx="6459794" cy="361923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79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67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38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95" y="220027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2131" y="1559652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131" y="2032049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7252" y="1559652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7252" y="2032049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573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24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98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97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3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9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5" y="102393"/>
            <a:ext cx="8229600" cy="891995"/>
          </a:xfrm>
        </p:spPr>
        <p:txBody>
          <a:bodyPr>
            <a:normAutofit/>
          </a:bodyPr>
          <a:lstStyle>
            <a:lvl1pPr algn="l">
              <a:defRPr sz="3600" u="none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807" y="1392286"/>
            <a:ext cx="4040188" cy="568644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00FF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222" y="1995719"/>
            <a:ext cx="4041775" cy="2771541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9" y="1392286"/>
            <a:ext cx="4041775" cy="568644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00FF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995719"/>
            <a:ext cx="4041775" cy="277154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627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6" y="2571750"/>
            <a:ext cx="8246070" cy="137434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ctr">
              <a:defRPr sz="3600">
                <a:solidFill>
                  <a:srgbClr val="E39A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3946095"/>
            <a:ext cx="8246070" cy="763525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997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97405"/>
            <a:ext cx="8246070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60929"/>
            <a:ext cx="8246070" cy="2748691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6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433880"/>
            <a:ext cx="6413610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197405"/>
            <a:ext cx="6413610" cy="351106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76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48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36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97405"/>
            <a:ext cx="8246070" cy="763525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rgbClr val="E39A3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960929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433326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960929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33326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73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41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5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3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08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1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8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49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319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9E774-9988-4C82-B2BB-4CBB107C4E43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73017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68593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01139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75021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2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avagel.com/wp-content/uploads/2024/08/havagel-petrochemical-1.pdf" TargetMode="External"/><Relationship Id="rId2" Type="http://schemas.openxmlformats.org/officeDocument/2006/relationships/hyperlink" Target="https://havagel.com/aerogel-datasheet/" TargetMode="Externa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2.png"/><Relationship Id="rId4" Type="http://schemas.openxmlformats.org/officeDocument/2006/relationships/hyperlink" Target="https://havagel.com/iso-standards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1670" y="2059756"/>
            <a:ext cx="7779529" cy="1527050"/>
          </a:xfrm>
        </p:spPr>
        <p:txBody>
          <a:bodyPr>
            <a:normAutofit/>
          </a:bodyPr>
          <a:lstStyle/>
          <a:p>
            <a:r>
              <a:rPr lang="fa-IR" sz="4800" dirty="0">
                <a:cs typeface="B Titr" panose="00000700000000000000" pitchFamily="2" charset="-78"/>
              </a:rPr>
              <a:t>عایق هواژل</a:t>
            </a:r>
            <a:br>
              <a:rPr lang="en-US" sz="4800" dirty="0">
                <a:cs typeface="B Titr" panose="00000700000000000000" pitchFamily="2" charset="-78"/>
              </a:rPr>
            </a:br>
            <a:r>
              <a:rPr lang="en-US" sz="3200" b="1" dirty="0">
                <a:solidFill>
                  <a:srgbClr val="FF0000"/>
                </a:solidFill>
                <a:cs typeface="B Titr" panose="00000700000000000000" pitchFamily="2" charset="-78"/>
              </a:rPr>
              <a:t>SAVE FOR EVER</a:t>
            </a:r>
            <a:endParaRPr lang="en-US" sz="4800" b="1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260" y="4251505"/>
            <a:ext cx="7789240" cy="69189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HAVAGEL.com</a:t>
            </a:r>
          </a:p>
          <a:p>
            <a:r>
              <a:rPr lang="fa-IR" dirty="0">
                <a:solidFill>
                  <a:schemeClr val="bg1"/>
                </a:solidFill>
                <a:cs typeface="2  Koodak" panose="00000700000000000000" pitchFamily="2" charset="-78"/>
              </a:rPr>
              <a:t>شرکت هواژل نانوسان تولید کننده عایقهای حرارتی هواژل مایع حاوی آیروژل سیلیکایی نانومتخلخل</a:t>
            </a:r>
            <a:endParaRPr lang="en-US" dirty="0">
              <a:solidFill>
                <a:schemeClr val="bg1"/>
              </a:solidFill>
              <a:cs typeface="2  Koodak" panose="00000700000000000000" pitchFamily="2" charset="-78"/>
            </a:endParaRPr>
          </a:p>
        </p:txBody>
      </p:sp>
      <p:pic>
        <p:nvPicPr>
          <p:cNvPr id="3074" name="Picture 2" descr="logo">
            <a:extLst>
              <a:ext uri="{FF2B5EF4-FFF2-40B4-BE49-F238E27FC236}">
                <a16:creationId xmlns:a16="http://schemas.microsoft.com/office/drawing/2014/main" id="{41683AAE-D257-6225-21B9-CD06137D2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770" y="-14614"/>
            <a:ext cx="2004520" cy="200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4416" y="239946"/>
            <a:ext cx="8259098" cy="763526"/>
          </a:xfrm>
        </p:spPr>
        <p:txBody>
          <a:bodyPr>
            <a:normAutofit/>
          </a:bodyPr>
          <a:lstStyle/>
          <a:p>
            <a:r>
              <a:rPr lang="fa-IR" dirty="0">
                <a:cs typeface="B Titr" panose="00000700000000000000" pitchFamily="2" charset="-78"/>
              </a:rPr>
              <a:t>عایق هواژل چیست؟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BF814-4962-A32E-2C66-BD4C4D6499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5" y="1744420"/>
            <a:ext cx="2290577" cy="2290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D6516-3FB2-9812-75AB-71879B460D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834" y="2330642"/>
            <a:ext cx="1068936" cy="1374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B54B98-3802-54C5-8D96-0D52758FCF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770" y="1931723"/>
            <a:ext cx="2328222" cy="2017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65F324-A0FC-BE10-F466-0E8E8CFAF9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841" y="1749812"/>
            <a:ext cx="2313604" cy="23814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D30D7DC-0B4A-1F9D-10A9-114783BEB5B2}"/>
              </a:ext>
            </a:extLst>
          </p:cNvPr>
          <p:cNvSpPr txBox="1">
            <a:spLocks/>
          </p:cNvSpPr>
          <p:nvPr/>
        </p:nvSpPr>
        <p:spPr>
          <a:xfrm>
            <a:off x="-28721" y="4131290"/>
            <a:ext cx="2558254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2000" b="1" dirty="0">
                <a:solidFill>
                  <a:srgbClr val="00B050"/>
                </a:solidFill>
                <a:cs typeface="B Titr" panose="00000700000000000000" pitchFamily="2" charset="-78"/>
              </a:rPr>
              <a:t>سیلیکا آیروژل نانومتخلخل</a:t>
            </a:r>
            <a:endParaRPr lang="en-US" sz="2000" b="1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06B115-61DA-C336-065D-7B39CBA72EEF}"/>
              </a:ext>
            </a:extLst>
          </p:cNvPr>
          <p:cNvSpPr txBox="1">
            <a:spLocks/>
          </p:cNvSpPr>
          <p:nvPr/>
        </p:nvSpPr>
        <p:spPr>
          <a:xfrm>
            <a:off x="3540754" y="4131290"/>
            <a:ext cx="2558254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000" b="1" dirty="0">
                <a:solidFill>
                  <a:srgbClr val="00B050"/>
                </a:solidFill>
                <a:cs typeface="B Titr" panose="00000700000000000000" pitchFamily="2" charset="-78"/>
              </a:rPr>
              <a:t>پلیمر پایه آب</a:t>
            </a:r>
            <a:endParaRPr lang="en-US" sz="2000" b="1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EEA947-BD87-5B11-D451-AE69A907506A}"/>
              </a:ext>
            </a:extLst>
          </p:cNvPr>
          <p:cNvSpPr txBox="1">
            <a:spLocks/>
          </p:cNvSpPr>
          <p:nvPr/>
        </p:nvSpPr>
        <p:spPr>
          <a:xfrm>
            <a:off x="5903977" y="2731414"/>
            <a:ext cx="1238608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8000" b="1" dirty="0">
                <a:solidFill>
                  <a:srgbClr val="00B050"/>
                </a:solidFill>
                <a:cs typeface="B Titr" panose="00000700000000000000" pitchFamily="2" charset="-78"/>
              </a:rPr>
              <a:t>=</a:t>
            </a:r>
            <a:endParaRPr lang="en-US" sz="8000" b="1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34BD49E-76C4-9F63-BF9A-C80C71D10F8E}"/>
              </a:ext>
            </a:extLst>
          </p:cNvPr>
          <p:cNvSpPr txBox="1">
            <a:spLocks/>
          </p:cNvSpPr>
          <p:nvPr/>
        </p:nvSpPr>
        <p:spPr>
          <a:xfrm>
            <a:off x="6614469" y="4131290"/>
            <a:ext cx="2558254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000" b="1" dirty="0">
                <a:solidFill>
                  <a:srgbClr val="00B050"/>
                </a:solidFill>
                <a:cs typeface="B Titr" panose="00000700000000000000" pitchFamily="2" charset="-78"/>
              </a:rPr>
              <a:t>عایق هواژل مایع</a:t>
            </a:r>
            <a:endParaRPr lang="en-US" sz="2000" b="1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59F7B-E1E6-5537-2982-A2C80EACF0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6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6560" y="266041"/>
            <a:ext cx="6438122" cy="725349"/>
          </a:xfrm>
        </p:spPr>
        <p:txBody>
          <a:bodyPr>
            <a:normAutofit/>
          </a:bodyPr>
          <a:lstStyle/>
          <a:p>
            <a:pPr algn="r"/>
            <a:r>
              <a:rPr lang="fa-IR" dirty="0">
                <a:cs typeface="B Titr" panose="00000700000000000000" pitchFamily="2" charset="-78"/>
              </a:rPr>
              <a:t>کاربردهای عایق هواژل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1377" y="1279405"/>
            <a:ext cx="6459794" cy="3619239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dirty="0">
                <a:cs typeface="2  Koodak" panose="00000700000000000000" pitchFamily="2" charset="-78"/>
              </a:rPr>
              <a:t>صنایع نفت، گاز و پتروشیمی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جلوگیری از گرمایش مخازن ذخیره با تابش خورشید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صنایع غذایی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صنعت ساختمان و سوله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صنایع شیمیایی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خودرو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سایر</a:t>
            </a:r>
          </a:p>
          <a:p>
            <a:pPr algn="r" rtl="1"/>
            <a:endParaRPr lang="en-US" dirty="0">
              <a:cs typeface="2  Koodak" panose="00000700000000000000" pitchFamily="2" charset="-78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E861875E-99EF-5F05-488C-CE3D8B02D08E}"/>
              </a:ext>
            </a:extLst>
          </p:cNvPr>
          <p:cNvSpPr txBox="1">
            <a:spLocks/>
          </p:cNvSpPr>
          <p:nvPr/>
        </p:nvSpPr>
        <p:spPr>
          <a:xfrm>
            <a:off x="1019550" y="3487980"/>
            <a:ext cx="5953073" cy="1527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dirty="0">
                <a:solidFill>
                  <a:srgbClr val="FF0000"/>
                </a:solidFill>
                <a:cs typeface="2  Koodak" panose="00000700000000000000" pitchFamily="2" charset="-78"/>
              </a:rPr>
              <a:t>کاهش محسوس اتلاف انرژی</a:t>
            </a:r>
          </a:p>
          <a:p>
            <a:pPr marL="0" indent="0" algn="ctr" rtl="1">
              <a:buNone/>
            </a:pPr>
            <a:r>
              <a:rPr lang="fa-IR" dirty="0">
                <a:solidFill>
                  <a:srgbClr val="FF0000"/>
                </a:solidFill>
                <a:cs typeface="2  Koodak" panose="00000700000000000000" pitchFamily="2" charset="-78"/>
              </a:rPr>
              <a:t>جلوگیری از جذب تابش خورشید</a:t>
            </a:r>
          </a:p>
          <a:p>
            <a:pPr marL="0" indent="0" algn="ctr" rtl="1">
              <a:buNone/>
            </a:pPr>
            <a:r>
              <a:rPr lang="fa-IR" dirty="0">
                <a:solidFill>
                  <a:srgbClr val="FF0000"/>
                </a:solidFill>
                <a:cs typeface="2  Koodak" panose="00000700000000000000" pitchFamily="2" charset="-78"/>
              </a:rPr>
              <a:t>جلوگیری از سوختگی ناشی از تماس با سطوح داغ</a:t>
            </a:r>
            <a:endParaRPr lang="en-US" dirty="0">
              <a:solidFill>
                <a:srgbClr val="FF0000"/>
              </a:solidFill>
              <a:cs typeface="2  Koodak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3024C-EDE3-67F4-3D5D-8918E7ACD9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67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مزایای عایق هواژل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3777934"/>
            <a:ext cx="8246319" cy="1068935"/>
          </a:xfrm>
        </p:spPr>
        <p:txBody>
          <a:bodyPr/>
          <a:lstStyle/>
          <a:p>
            <a:r>
              <a:rPr lang="en-US" dirty="0"/>
              <a:t>HAVAGEL.com</a:t>
            </a:r>
          </a:p>
          <a:p>
            <a:r>
              <a:rPr lang="en-US" sz="2400" dirty="0"/>
              <a:t>NANOTECHNOLOGY AT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D27E6-79AD-1C5B-BB85-E175EF033E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21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76E365-7789-BEA9-DC7D-F6426F71B1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50" y="1350110"/>
            <a:ext cx="9153150" cy="3793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55" y="281175"/>
            <a:ext cx="8286617" cy="763525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پوشش دهی کامل سطوح هندسی پیچیده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1A20ED-9F8D-BFEF-15EF-046CC680CA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4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5790" y="9650"/>
            <a:ext cx="6405375" cy="903587"/>
          </a:xfrm>
        </p:spPr>
        <p:txBody>
          <a:bodyPr>
            <a:normAutofit/>
          </a:bodyPr>
          <a:lstStyle/>
          <a:p>
            <a:r>
              <a:rPr lang="fa-IR" dirty="0">
                <a:solidFill>
                  <a:schemeClr val="bg1"/>
                </a:solidFill>
                <a:cs typeface="B Titr" panose="00000700000000000000" pitchFamily="2" charset="-78"/>
              </a:rPr>
              <a:t>ضریب انتقال حرارت بسیار پایین</a:t>
            </a:r>
            <a:endParaRPr lang="en-US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6EAE9-0C33-1C9C-F7EE-C094AF20E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65" y="913237"/>
            <a:ext cx="5190611" cy="3487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E64AA6-C013-A74D-70AD-135806B9A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4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8965" y="281175"/>
            <a:ext cx="8075311" cy="763526"/>
          </a:xfrm>
        </p:spPr>
        <p:txBody>
          <a:bodyPr>
            <a:no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ضخامت بسیار نازک</a:t>
            </a:r>
            <a:br>
              <a:rPr lang="fa-IR" sz="3200" dirty="0">
                <a:cs typeface="B Titr" panose="00000700000000000000" pitchFamily="2" charset="-78"/>
              </a:rPr>
            </a:br>
            <a:r>
              <a:rPr lang="fa-IR" sz="3200" dirty="0">
                <a:cs typeface="B Titr" panose="00000700000000000000" pitchFamily="2" charset="-78"/>
              </a:rPr>
              <a:t> سه دهم الی 3 میلیمتر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9C3BB4-AA7A-9B71-8C62-AFFFC0D0A2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55094"/>
            <a:ext cx="6557165" cy="3688405"/>
          </a:xfrm>
          <a:prstGeom prst="rect">
            <a:avLst/>
          </a:prstGeom>
        </p:spPr>
      </p:pic>
      <p:sp>
        <p:nvSpPr>
          <p:cNvPr id="17" name="AutoShape 2">
            <a:extLst>
              <a:ext uri="{FF2B5EF4-FFF2-40B4-BE49-F238E27FC236}">
                <a16:creationId xmlns:a16="http://schemas.microsoft.com/office/drawing/2014/main" id="{3D9AB675-AC07-FF0E-BF7E-33B419E570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1F42AE8-81FD-7567-7AD6-0E31F3D9C5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A33445-F3D2-355C-A02A-CEC3417F5D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165" y="1662521"/>
            <a:ext cx="2553013" cy="32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0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E6DD1DC-0DFD-6062-A62E-0CBE96D25930}"/>
              </a:ext>
            </a:extLst>
          </p:cNvPr>
          <p:cNvSpPr txBox="1">
            <a:spLocks/>
          </p:cNvSpPr>
          <p:nvPr/>
        </p:nvSpPr>
        <p:spPr>
          <a:xfrm>
            <a:off x="67410" y="586585"/>
            <a:ext cx="8075311" cy="76352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a-IR" sz="2400" dirty="0">
                <a:solidFill>
                  <a:schemeClr val="bg1"/>
                </a:solidFill>
                <a:cs typeface="B Titr" panose="00000700000000000000" pitchFamily="2" charset="-78"/>
              </a:rPr>
              <a:t>عایق ضد آب و مانع خوردگی زیر سطحی</a:t>
            </a:r>
            <a:endParaRPr lang="en-US" sz="24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32EDF-AFEE-91DE-7716-34AA55532E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43C393-6928-45F5-B336-22D1360D84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800" y="1655520"/>
            <a:ext cx="3374765" cy="3379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688711-A821-1D31-8B81-A6B017E4D6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0" y="1716142"/>
            <a:ext cx="5763720" cy="31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7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689121">
            <a:off x="582619" y="650428"/>
            <a:ext cx="7940660" cy="763525"/>
          </a:xfrm>
        </p:spPr>
        <p:txBody>
          <a:bodyPr>
            <a:normAutofit/>
          </a:bodyPr>
          <a:lstStyle/>
          <a:p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اجرای راحت و سریع با اسپری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4DF17-62B1-64DA-484E-BA0D93AD3F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FC29CE-352B-2290-5840-76AF49DC2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295" y="1209451"/>
            <a:ext cx="4517507" cy="3884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058FFD-A296-57C5-4454-77351418D2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198" y="1203318"/>
            <a:ext cx="4123035" cy="38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4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108373"/>
            <a:ext cx="6566316" cy="763525"/>
          </a:xfrm>
        </p:spPr>
        <p:txBody>
          <a:bodyPr>
            <a:normAutofit/>
          </a:bodyPr>
          <a:lstStyle/>
          <a:p>
            <a:pPr algn="r"/>
            <a:r>
              <a:rPr lang="fa-IR" sz="3200" dirty="0">
                <a:solidFill>
                  <a:schemeClr val="bg1"/>
                </a:solidFill>
                <a:cs typeface="B Titr" panose="00000700000000000000" pitchFamily="2" charset="-78"/>
              </a:rPr>
              <a:t>قابل اجرا در هر رنگی</a:t>
            </a:r>
            <a:endParaRPr lang="en-US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F2D07-4762-6406-692D-B2D47590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835" y="1009508"/>
            <a:ext cx="6042205" cy="4025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524A55-54C4-56D0-4360-454E3146E2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3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698506">
            <a:off x="1099120" y="345068"/>
            <a:ext cx="3664920" cy="763525"/>
          </a:xfrm>
        </p:spPr>
        <p:txBody>
          <a:bodyPr>
            <a:normAutofit/>
          </a:bodyPr>
          <a:lstStyle/>
          <a:p>
            <a:r>
              <a:rPr lang="fa-IR" sz="3200" dirty="0">
                <a:solidFill>
                  <a:schemeClr val="bg1"/>
                </a:solidFill>
                <a:cs typeface="B Titr" panose="00000700000000000000" pitchFamily="2" charset="-78"/>
              </a:rPr>
              <a:t>طول عمر بیش از 10 سال</a:t>
            </a:r>
            <a:endParaRPr lang="en-US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9BBCAA-0DE6-CA62-651D-3F9063086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05" y="1241855"/>
            <a:ext cx="3793390" cy="37933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355F66-1404-4678-8F48-F09E41DBD2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0062" y="1315032"/>
            <a:ext cx="1100897" cy="36470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D7904C-6012-15D3-AECD-1D5469FF6E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295" y="1731872"/>
            <a:ext cx="3815763" cy="27244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A9A7D-1391-48A1-A2D7-6719549EDA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3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39563-BC30-2060-4DF0-288F54D8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7CA1-94D9-60DA-D122-BAAFA2EC7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50" y="112624"/>
            <a:ext cx="8229600" cy="1068926"/>
          </a:xfrm>
        </p:spPr>
        <p:txBody>
          <a:bodyPr>
            <a:no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عایق هواژل: نسل نوین عایقهای حرارتی مایع</a:t>
            </a:r>
            <a:endParaRPr lang="en-US" sz="2400" dirty="0"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C0ECB2-D176-1268-28A7-143DDBD487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150" y="1235200"/>
            <a:ext cx="9144000" cy="3830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56605F-D335-CB06-4268-742CB40200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6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54748F3-58EB-E74A-FD15-F2D33D5AC410}"/>
              </a:ext>
            </a:extLst>
          </p:cNvPr>
          <p:cNvSpPr txBox="1">
            <a:spLocks/>
          </p:cNvSpPr>
          <p:nvPr/>
        </p:nvSpPr>
        <p:spPr>
          <a:xfrm rot="695687">
            <a:off x="937050" y="428528"/>
            <a:ext cx="4582872" cy="763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solidFill>
                  <a:schemeClr val="bg1"/>
                </a:solidFill>
                <a:cs typeface="B Titr" panose="00000700000000000000" pitchFamily="2" charset="-78"/>
              </a:rPr>
              <a:t>چسبندگی عالی به تمامی سطوح</a:t>
            </a:r>
            <a:endParaRPr lang="en-US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9F86B-0A54-6D27-83FD-D79C19980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90" y="1197405"/>
            <a:ext cx="1638308" cy="3640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C6DD2-38E9-9B3F-8A38-F7BA638C68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552" y="1197405"/>
            <a:ext cx="1638309" cy="3640685"/>
          </a:xfrm>
          <a:prstGeom prst="rect">
            <a:avLst/>
          </a:prstGeom>
        </p:spPr>
      </p:pic>
      <p:sp>
        <p:nvSpPr>
          <p:cNvPr id="8" name="AutoShape 2" descr="How to Gain Pump Efficiency with Restoration &amp; Protective Coatings -  Reliability Matters">
            <a:extLst>
              <a:ext uri="{FF2B5EF4-FFF2-40B4-BE49-F238E27FC236}">
                <a16:creationId xmlns:a16="http://schemas.microsoft.com/office/drawing/2014/main" id="{B1B03E47-3AD9-8939-6635-DD03080EFE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287C28-3E78-EF38-DFA3-DC24274045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40" y="3537550"/>
            <a:ext cx="2312568" cy="1484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4BA72B-6DF7-E713-15CB-3260650A38C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71" y="798853"/>
            <a:ext cx="1920813" cy="42684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A56CF-8013-69CF-02D0-E7F664B0C6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428" y="1437036"/>
            <a:ext cx="2619503" cy="1964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26C778-2889-DCED-30D9-8D9CE04A429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3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150" y="1502815"/>
            <a:ext cx="6975987" cy="1659188"/>
          </a:xfrm>
        </p:spPr>
        <p:txBody>
          <a:bodyPr>
            <a:normAutofit/>
          </a:bodyPr>
          <a:lstStyle/>
          <a:p>
            <a:r>
              <a:rPr lang="en-US" dirty="0"/>
              <a:t>INNOVATION IN EVERY COAT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548" y="3355252"/>
            <a:ext cx="7875639" cy="7300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HAVAGEL.com</a:t>
            </a:r>
          </a:p>
          <a:p>
            <a:r>
              <a:rPr lang="en-US" dirty="0"/>
              <a:t>SAVE FOR 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0A5A4-946E-E2EF-70C3-FFD080D21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8FD377-0828-47FC-B4AD-5C20F8D1E740}"/>
              </a:ext>
            </a:extLst>
          </p:cNvPr>
          <p:cNvSpPr txBox="1">
            <a:spLocks/>
          </p:cNvSpPr>
          <p:nvPr/>
        </p:nvSpPr>
        <p:spPr>
          <a:xfrm>
            <a:off x="143555" y="204975"/>
            <a:ext cx="6871725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2800" dirty="0">
                <a:cs typeface="B Titr" panose="00000700000000000000" pitchFamily="2" charset="-78"/>
              </a:rPr>
              <a:t>جلوگیری از کندانس رطوبت روی سطوح سرد</a:t>
            </a:r>
            <a:endParaRPr lang="en-US" sz="2800" b="1" dirty="0"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793795-E062-1084-FFF3-1DEE74BD7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15" y="1960930"/>
            <a:ext cx="4224705" cy="20501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C4F33-B131-A15F-D729-7ECB1A4F1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37" y="337"/>
            <a:ext cx="1015763" cy="1015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C5248E-42F8-7148-D82A-A5E0A8D1F7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295" y="1059521"/>
            <a:ext cx="4632185" cy="40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52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8700" y="483026"/>
            <a:ext cx="6615713" cy="725349"/>
          </a:xfrm>
        </p:spPr>
        <p:txBody>
          <a:bodyPr>
            <a:noAutofit/>
          </a:bodyPr>
          <a:lstStyle/>
          <a:p>
            <a:r>
              <a:rPr lang="fa-IR" sz="2800" dirty="0">
                <a:solidFill>
                  <a:schemeClr val="bg1"/>
                </a:solidFill>
                <a:cs typeface="B Titr" panose="00000700000000000000" pitchFamily="2" charset="-78"/>
              </a:rPr>
              <a:t>بازه دمایی منفی 40 الی مثبت 170 درجه سلسیوس</a:t>
            </a:r>
            <a:endParaRPr lang="en-US" sz="2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0D968-4200-9AF9-3FB9-FA44FEF048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015" y="1394865"/>
            <a:ext cx="3640685" cy="3640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A109F-15B4-F483-B21B-5487741804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237" y="53185"/>
            <a:ext cx="1015763" cy="1015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3A69F-92FA-56EC-2C08-A76D5B8CC5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790" y="1558172"/>
            <a:ext cx="3316853" cy="331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9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55" y="128470"/>
            <a:ext cx="8093365" cy="763525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عایق پایه آب و زیست سازگار، بدون بو</a:t>
            </a:r>
            <a:endParaRPr lang="en-US" sz="3200" dirty="0">
              <a:cs typeface="B Titr" panose="000007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BE3429-5AF6-48DF-EF43-820E098F5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0" y="1111735"/>
            <a:ext cx="5962650" cy="3971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4C054A-9278-E9B2-4C05-841C58C4EC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060" y="1655520"/>
            <a:ext cx="3054100" cy="3054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804031-03E0-D0B3-864B-AB8C70C2BA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335" y="-24235"/>
            <a:ext cx="1058665" cy="105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3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81E8C-67AF-2817-85F3-D66797A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7BA15F2-B97A-73EF-30B6-4140D0019D4E}"/>
              </a:ext>
            </a:extLst>
          </p:cNvPr>
          <p:cNvSpPr txBox="1">
            <a:spLocks/>
          </p:cNvSpPr>
          <p:nvPr/>
        </p:nvSpPr>
        <p:spPr>
          <a:xfrm>
            <a:off x="143555" y="128470"/>
            <a:ext cx="5039265" cy="763525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B Titr" panose="00000700000000000000" pitchFamily="2" charset="-78"/>
              </a:rPr>
              <a:t>جلوگیری از سوختگی تماس با سطح داغ با ضخامت بسیار کم مطابق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B Titr" panose="00000700000000000000" pitchFamily="2" charset="-78"/>
              </a:rPr>
              <a:t>ASTM C1055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B9FA2-5F45-14F2-7C83-8A63CEBCB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900" y="1117476"/>
            <a:ext cx="6260905" cy="4025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8130D4-E5C8-84E8-1AD9-60026DCCC5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887" y="0"/>
            <a:ext cx="1030848" cy="10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85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B29B6-CF66-7B3F-B780-88A0FFB03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AF21B79-F88E-8384-26E9-E0087B7A54D1}"/>
              </a:ext>
            </a:extLst>
          </p:cNvPr>
          <p:cNvSpPr txBox="1">
            <a:spLocks/>
          </p:cNvSpPr>
          <p:nvPr/>
        </p:nvSpPr>
        <p:spPr>
          <a:xfrm>
            <a:off x="143555" y="128470"/>
            <a:ext cx="5039265" cy="763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B Titr" panose="00000700000000000000" pitchFamily="2" charset="-78"/>
              </a:rPr>
              <a:t>عدم نیاز به هیچگونه ملزومات نصب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B Tit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840B3-5B78-5222-A400-1D6ABAA647E7}"/>
              </a:ext>
            </a:extLst>
          </p:cNvPr>
          <p:cNvSpPr txBox="1"/>
          <p:nvPr/>
        </p:nvSpPr>
        <p:spPr>
          <a:xfrm>
            <a:off x="143555" y="1197405"/>
            <a:ext cx="8710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solidFill>
                  <a:srgbClr val="1F1F1F"/>
                </a:solidFill>
                <a:latin typeface="Google Sans"/>
                <a:cs typeface="2  Koodak" panose="00000700000000000000" pitchFamily="2" charset="-78"/>
              </a:rPr>
              <a:t>ملزومات نصب عایقهای سنتی: </a:t>
            </a:r>
            <a:r>
              <a:rPr lang="fa-IR" b="0" i="0" dirty="0">
                <a:solidFill>
                  <a:srgbClr val="1F1F1F"/>
                </a:solidFill>
                <a:effectLst/>
                <a:latin typeface="Google Sans"/>
                <a:cs typeface="2  Koodak" panose="00000700000000000000" pitchFamily="2" charset="-78"/>
              </a:rPr>
              <a:t>تسمه ، کلیپس ، انواع پیچ خودکار، فویل آلومینیوم ، ورق آلومینیوم، سیم </a:t>
            </a:r>
            <a:r>
              <a:rPr lang="fa-IR" b="0" i="0" dirty="0">
                <a:solidFill>
                  <a:srgbClr val="040C28"/>
                </a:solidFill>
                <a:effectLst/>
                <a:latin typeface="Google Sans"/>
                <a:cs typeface="2  Koodak" panose="00000700000000000000" pitchFamily="2" charset="-78"/>
              </a:rPr>
              <a:t>عایق</a:t>
            </a:r>
            <a:r>
              <a:rPr lang="fa-IR" b="0" i="0" dirty="0">
                <a:solidFill>
                  <a:srgbClr val="1F1F1F"/>
                </a:solidFill>
                <a:effectLst/>
                <a:latin typeface="Google Sans"/>
                <a:cs typeface="2  Koodak" panose="00000700000000000000" pitchFamily="2" charset="-78"/>
              </a:rPr>
              <a:t> بندی ، فنر انبساطگیر ، نوار درزگیر ، توری فایبرگلاس ، پین </a:t>
            </a:r>
            <a:r>
              <a:rPr lang="fa-IR" b="0" i="0" dirty="0">
                <a:solidFill>
                  <a:srgbClr val="040C28"/>
                </a:solidFill>
                <a:effectLst/>
                <a:latin typeface="Google Sans"/>
                <a:cs typeface="2  Koodak" panose="00000700000000000000" pitchFamily="2" charset="-78"/>
              </a:rPr>
              <a:t>عایق</a:t>
            </a:r>
            <a:r>
              <a:rPr lang="fa-IR" b="0" i="0" dirty="0">
                <a:solidFill>
                  <a:srgbClr val="1F1F1F"/>
                </a:solidFill>
                <a:effectLst/>
                <a:latin typeface="Google Sans"/>
                <a:cs typeface="2  Koodak" panose="00000700000000000000" pitchFamily="2" charset="-78"/>
              </a:rPr>
              <a:t> کاری ، نوار پشت چسب دار و ….</a:t>
            </a:r>
            <a:endParaRPr lang="fa-IR" dirty="0">
              <a:cs typeface="2  Koodak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63AA4-D0D5-B858-0AE7-EBFF340E8109}"/>
              </a:ext>
            </a:extLst>
          </p:cNvPr>
          <p:cNvSpPr txBox="1"/>
          <p:nvPr/>
        </p:nvSpPr>
        <p:spPr>
          <a:xfrm>
            <a:off x="143555" y="1909825"/>
            <a:ext cx="87109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solidFill>
                  <a:srgbClr val="1F1F1F"/>
                </a:solidFill>
                <a:latin typeface="Google Sans"/>
                <a:cs typeface="2  Koodak" panose="00000700000000000000" pitchFamily="2" charset="-78"/>
              </a:rPr>
              <a:t>تیم نصاب: نصب عایقهای سنتی نیاز به افراد متخصص و با تعداد زیاد با هزینه بسیار بالا دارد و با این وجود احتمال نصب اشتباه و ناقص بسیار بالا است</a:t>
            </a:r>
            <a:endParaRPr lang="fa-IR" dirty="0">
              <a:cs typeface="2  Koodak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37D874-C925-D18C-3855-54600D09F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5" y="2408865"/>
            <a:ext cx="3664920" cy="26061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369D7-B067-BE23-F7B6-8E5912579FBF}"/>
              </a:ext>
            </a:extLst>
          </p:cNvPr>
          <p:cNvSpPr txBox="1"/>
          <p:nvPr/>
        </p:nvSpPr>
        <p:spPr>
          <a:xfrm>
            <a:off x="4266590" y="3182570"/>
            <a:ext cx="48135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a-IR" b="1" dirty="0">
                <a:solidFill>
                  <a:srgbClr val="FF0000"/>
                </a:solidFill>
                <a:latin typeface="Google Sans"/>
                <a:cs typeface="2  Koodak" panose="00000700000000000000" pitchFamily="2" charset="-78"/>
              </a:rPr>
              <a:t>هزینه عایق کاری سنتی: بیش از 80 درصد هزینه عایقهای </a:t>
            </a:r>
          </a:p>
          <a:p>
            <a:pPr algn="r" rtl="1"/>
            <a:r>
              <a:rPr lang="fa-IR" b="1" dirty="0">
                <a:solidFill>
                  <a:srgbClr val="FF0000"/>
                </a:solidFill>
                <a:latin typeface="Google Sans"/>
                <a:cs typeface="2  Koodak" panose="00000700000000000000" pitchFamily="2" charset="-78"/>
              </a:rPr>
              <a:t>سنتی مانند پشم سنگ برای ملزومات نصب عایق و تیم نصاب </a:t>
            </a:r>
          </a:p>
          <a:p>
            <a:pPr algn="r" rtl="1"/>
            <a:r>
              <a:rPr lang="fa-IR" b="1" dirty="0">
                <a:solidFill>
                  <a:srgbClr val="FF0000"/>
                </a:solidFill>
                <a:latin typeface="Google Sans"/>
                <a:cs typeface="2  Koodak" panose="00000700000000000000" pitchFamily="2" charset="-78"/>
              </a:rPr>
              <a:t>است که نقشی در کاهش انتقال حرارت ندارند!!!</a:t>
            </a:r>
            <a:endParaRPr lang="fa-IR" b="1" dirty="0">
              <a:solidFill>
                <a:srgbClr val="FF0000"/>
              </a:solidFill>
              <a:cs typeface="2  Koodak" panose="00000700000000000000" pitchFamily="2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CE8E7-B2D6-6D11-6BBE-248D9F6C6F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36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6D06F-A30F-18CC-C06B-4808640D5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7258AE7-2306-6FA4-471B-7EB405B8ADC8}"/>
              </a:ext>
            </a:extLst>
          </p:cNvPr>
          <p:cNvSpPr txBox="1">
            <a:spLocks/>
          </p:cNvSpPr>
          <p:nvPr/>
        </p:nvSpPr>
        <p:spPr>
          <a:xfrm>
            <a:off x="296260" y="308820"/>
            <a:ext cx="5039265" cy="76352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B Titr" panose="00000700000000000000" pitchFamily="2" charset="-78"/>
              </a:rPr>
              <a:t>کاملا پایدار در برابر باران، برف، اشعه یووی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B Titr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FB4F7-A828-E376-C8BD-EBEF89C3E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D1B43-74B3-E16F-5BE9-A89117D1DE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12" y="1350110"/>
            <a:ext cx="8389625" cy="338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8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55" y="2571750"/>
            <a:ext cx="8856890" cy="1221640"/>
          </a:xfrm>
        </p:spPr>
        <p:txBody>
          <a:bodyPr>
            <a:normAutofit/>
          </a:bodyPr>
          <a:lstStyle/>
          <a:p>
            <a:r>
              <a:rPr lang="fa-IR" sz="3200" dirty="0">
                <a:cs typeface="B Titr" panose="00000700000000000000" pitchFamily="2" charset="-78"/>
              </a:rPr>
              <a:t>ویدئوها، کاتالوگ و استاندارد محصول شرکت هواژل نانوسان</a:t>
            </a:r>
            <a:endParaRPr lang="en-US" sz="3200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69" y="3793390"/>
            <a:ext cx="8093363" cy="91623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hlinkClick r:id="rId2"/>
              </a:rPr>
              <a:t>https://havagel.com/aerogel-datasheet/</a:t>
            </a:r>
            <a:endParaRPr lang="en-US" dirty="0"/>
          </a:p>
          <a:p>
            <a:r>
              <a:rPr lang="en-US" dirty="0">
                <a:hlinkClick r:id="rId3"/>
              </a:rPr>
              <a:t>https://havagel.com/wp-content/uploads/2024/08/havagel-petrochemical-1.pdf</a:t>
            </a:r>
            <a:endParaRPr lang="en-US" dirty="0"/>
          </a:p>
          <a:p>
            <a:r>
              <a:rPr lang="en-US" dirty="0">
                <a:hlinkClick r:id="rId4"/>
              </a:rPr>
              <a:t>https://havagel.com/iso-standards/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E4420-E078-D567-195B-AE1F662E07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31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7341FC88-7D46-CEFB-12F1-3D10A9856C81}"/>
              </a:ext>
            </a:extLst>
          </p:cNvPr>
          <p:cNvSpPr txBox="1">
            <a:spLocks/>
          </p:cNvSpPr>
          <p:nvPr/>
        </p:nvSpPr>
        <p:spPr>
          <a:xfrm>
            <a:off x="2128720" y="2419045"/>
            <a:ext cx="5039265" cy="7635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200" dirty="0">
                <a:solidFill>
                  <a:schemeClr val="bg1"/>
                </a:solidFill>
                <a:cs typeface="B Titr" panose="00000700000000000000" pitchFamily="2" charset="-78"/>
              </a:rPr>
              <a:t>ممنون از توجه شما عزیزان</a:t>
            </a:r>
            <a:endParaRPr lang="en-US" sz="32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D0F924-8FF2-276E-FED6-6C1D2C5849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2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dirty="0">
                <a:cs typeface="B Titr" panose="00000700000000000000" pitchFamily="2" charset="-78"/>
              </a:rPr>
              <a:t>فهرست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cs typeface="2  Koodak" panose="00000700000000000000" pitchFamily="2" charset="-78"/>
              </a:rPr>
              <a:t>اهمیت بهینه سازی مصرف انرژی در پتروشیمیها و نقش عایقها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سودآوری مستقیم و غیر مستقیم عایق هواژل در پتروشیمیها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معرفی عایق هواژل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مزایای عایق هواژل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ویدئوها</a:t>
            </a:r>
          </a:p>
          <a:p>
            <a:pPr algn="r" rtl="1"/>
            <a:r>
              <a:rPr lang="fa-IR" dirty="0">
                <a:cs typeface="2  Koodak" panose="00000700000000000000" pitchFamily="2" charset="-78"/>
              </a:rPr>
              <a:t>نتیجه گیری</a:t>
            </a:r>
            <a:endParaRPr lang="en-US" dirty="0">
              <a:cs typeface="2  Koodak" panose="00000700000000000000" pitchFamily="2" charset="-78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C1154-CF4B-EB85-A84C-C1E877898F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317700"/>
            <a:ext cx="6405375" cy="763525"/>
          </a:xfrm>
        </p:spPr>
        <p:txBody>
          <a:bodyPr>
            <a:noAutofit/>
          </a:bodyPr>
          <a:lstStyle/>
          <a:p>
            <a:r>
              <a:rPr lang="fa-IR" sz="2400" b="1" dirty="0">
                <a:cs typeface="2  Koodak" panose="00000700000000000000" pitchFamily="2" charset="-78"/>
              </a:rPr>
              <a:t>اهمیت بهینه سازی مصرف انرژی در پتروشیمیها و نقش عایقها</a:t>
            </a:r>
            <a:endParaRPr lang="en-US" sz="24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2400" dirty="0">
                <a:cs typeface="2  Koodak" panose="00000700000000000000" pitchFamily="2" charset="-78"/>
              </a:rPr>
              <a:t>نیاز به انرژی بسیار زیاد و دائمی در پتروشیمیها</a:t>
            </a:r>
          </a:p>
          <a:p>
            <a:pPr algn="r" rtl="1"/>
            <a:r>
              <a:rPr lang="fa-IR" sz="2400" dirty="0">
                <a:cs typeface="2  Koodak" panose="00000700000000000000" pitchFamily="2" charset="-78"/>
              </a:rPr>
              <a:t>ناترازی گاز و عدم تامین نیاز پتروشیمیها</a:t>
            </a:r>
          </a:p>
          <a:p>
            <a:pPr algn="r" rtl="1"/>
            <a:r>
              <a:rPr lang="fa-IR" sz="2400" dirty="0">
                <a:cs typeface="2  Koodak" panose="00000700000000000000" pitchFamily="2" charset="-78"/>
              </a:rPr>
              <a:t>قیمت بالای گاز برای پتروشیمیها</a:t>
            </a:r>
          </a:p>
          <a:p>
            <a:pPr algn="r" rtl="1"/>
            <a:r>
              <a:rPr lang="fa-IR" sz="2400" dirty="0">
                <a:cs typeface="2  Koodak" panose="00000700000000000000" pitchFamily="2" charset="-78"/>
              </a:rPr>
              <a:t>استفاده از عایقهای حرارتی سنتی با کیفیت پایین</a:t>
            </a:r>
          </a:p>
          <a:p>
            <a:pPr algn="r" rtl="1"/>
            <a:r>
              <a:rPr lang="fa-IR" sz="2400" dirty="0">
                <a:cs typeface="2  Koodak" panose="00000700000000000000" pitchFamily="2" charset="-78"/>
              </a:rPr>
              <a:t>ضعف در نصب صحیح و کامل عایقها </a:t>
            </a:r>
          </a:p>
          <a:p>
            <a:pPr algn="r" rtl="1"/>
            <a:endParaRPr lang="fa-IR" sz="2400" dirty="0">
              <a:cs typeface="2  Koodak" panose="00000700000000000000" pitchFamily="2" charset="-78"/>
            </a:endParaRPr>
          </a:p>
          <a:p>
            <a:pPr marL="0" indent="0" algn="ctr" rtl="1">
              <a:buNone/>
            </a:pPr>
            <a:r>
              <a:rPr lang="fa-IR" sz="2400" dirty="0">
                <a:solidFill>
                  <a:srgbClr val="66FF99"/>
                </a:solidFill>
                <a:cs typeface="2  Koodak" panose="00000700000000000000" pitchFamily="2" charset="-78"/>
              </a:rPr>
              <a:t>انواع عایقهای حرارتی پیشرفته آیروژل با خصوصیات ممتاز یکی از بهترین راهکارهای بهینه سازی در صنایع پتروشیمی ایران</a:t>
            </a:r>
          </a:p>
          <a:p>
            <a:pPr marL="0" indent="0" algn="r" rtl="1">
              <a:buNone/>
            </a:pPr>
            <a:endParaRPr lang="en-US" sz="2400" dirty="0">
              <a:cs typeface="2  Koodak" panose="000007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47B09-A34E-29E7-A203-B0B0FEB889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79774-BB00-233C-0A22-70AC4DA7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809468-637F-34AB-A77D-4F4E9F633C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1175"/>
            <a:ext cx="9144000" cy="458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1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333" y="114449"/>
            <a:ext cx="8229600" cy="891995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Titr" panose="00000700000000000000" pitchFamily="2" charset="-78"/>
              </a:rPr>
              <a:t>محاسبات سرانگشتی هزینه اتلاف انرژی</a:t>
            </a:r>
            <a:endParaRPr lang="en-US" sz="2400" dirty="0">
              <a:cs typeface="B Titr" panose="00000700000000000000" pitchFamily="2" charset="-78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5F1382-1C1B-79A0-F715-3FC18AB36305}"/>
              </a:ext>
            </a:extLst>
          </p:cNvPr>
          <p:cNvCxnSpPr>
            <a:cxnSpLocks/>
          </p:cNvCxnSpPr>
          <p:nvPr/>
        </p:nvCxnSpPr>
        <p:spPr>
          <a:xfrm>
            <a:off x="1149724" y="6284081"/>
            <a:ext cx="9904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5F53D1-BA7C-625A-FB7F-F9497E4F87F1}"/>
              </a:ext>
            </a:extLst>
          </p:cNvPr>
          <p:cNvSpPr txBox="1"/>
          <p:nvPr/>
        </p:nvSpPr>
        <p:spPr>
          <a:xfrm>
            <a:off x="-9150" y="1350110"/>
            <a:ext cx="885125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دمای تجهیزات: 150 درجه سلسیوس                       دمای محیط: متوسط 28 درجه سلسیوس  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سرعت باد: متوسط 10 متر بر ثانیه                            ضریب انتقال حرارت جابجایی آزاد: 30 وات بر مترمربع کلوین            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 روزهای کارکرد واحد: 300 روز در سال                    قیمت گاز طبیعی: 5000 تومان هر متر مکعب (</a:t>
            </a:r>
            <a:r>
              <a:rPr lang="fa-IR" sz="1000" b="1" dirty="0">
                <a:solidFill>
                  <a:schemeClr val="bg1"/>
                </a:solidFill>
                <a:cs typeface="B Nazanin" panose="00000400000000000000" pitchFamily="2" charset="-78"/>
              </a:rPr>
              <a:t>در حال حاضر حدود 3500 تومان است</a:t>
            </a:r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)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ارزش حرارتی خالص گاز طبیعی: 35 میلیون ژول     بازدهی احتراق گاز طبیعی: 50 درصد          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مساحت واحد: 1 متر مربع                                       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FA62F-0704-8AB2-314C-29534AAAA287}"/>
              </a:ext>
            </a:extLst>
          </p:cNvPr>
          <p:cNvSpPr txBox="1"/>
          <p:nvPr/>
        </p:nvSpPr>
        <p:spPr>
          <a:xfrm>
            <a:off x="266333" y="2587037"/>
            <a:ext cx="8551480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میزان حرارت اتلافی در هر ثانیه: 30 * 1 * (28-150) = 3660 ژول در ثانیه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میزان حرارت اتلافی در هر سال: 3660 * 300 * 24 * 3600 =   9486720000 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مقدار گاز مصرفی لازم معادل اتلاف انرژی :                         0.5 / 35000000 / 9486720000  = 5420/9 متر مکعب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هزینه گاز مصرفی سالیانه: 5420  *  5000 = 27104914 تومان در سال 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هزینه گاز مصرفی در 10 سال: 271 میلیون تومان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میزان کاهش اتلاف انرژی عایق هواژل: 70 درصد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میزان کاهش هزینه اتلاف انرژی در سال با بلنکت آیروژل: 19 میلیون تومان</a:t>
            </a:r>
          </a:p>
          <a:p>
            <a:pPr algn="r" rtl="1"/>
            <a:r>
              <a:rPr lang="fa-IR" sz="1600" b="1" dirty="0">
                <a:solidFill>
                  <a:schemeClr val="bg1"/>
                </a:solidFill>
                <a:cs typeface="B Nazanin" panose="00000400000000000000" pitchFamily="2" charset="-78"/>
              </a:rPr>
              <a:t>میزان حداقل کاهش هزینه اتلاف انرژی در 10 سال طول عمر مفید هواژل: 190 میلیون تومان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53CA43-A4D2-3D62-7518-042A0E38CC97}"/>
              </a:ext>
            </a:extLst>
          </p:cNvPr>
          <p:cNvSpPr txBox="1"/>
          <p:nvPr/>
        </p:nvSpPr>
        <p:spPr>
          <a:xfrm>
            <a:off x="143555" y="4649140"/>
            <a:ext cx="8688117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solidFill>
                  <a:srgbClr val="00B050"/>
                </a:solidFill>
                <a:cs typeface="B Nazanin" panose="00000400000000000000" pitchFamily="2" charset="-78"/>
              </a:rPr>
              <a:t>هزینه هر متر مربع عایق کاری با هواژل در 10 سال حدود 2 میلیون تومان و سود در 10 سال عمر مفید: 188.5 میلیون تومان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6565A5-994D-7BD5-9DA3-A88FFB060D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B8E2F-B61F-FC91-542C-030055460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C564BB-9C01-B4AD-26FD-8EC8600C8F9C}"/>
              </a:ext>
            </a:extLst>
          </p:cNvPr>
          <p:cNvCxnSpPr>
            <a:cxnSpLocks/>
          </p:cNvCxnSpPr>
          <p:nvPr/>
        </p:nvCxnSpPr>
        <p:spPr>
          <a:xfrm>
            <a:off x="1149724" y="6284081"/>
            <a:ext cx="9904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D67A2C2-AABB-45A4-5F59-C38616C38A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A6B84E-106F-5CB4-AE09-797704D2F1FB}"/>
              </a:ext>
            </a:extLst>
          </p:cNvPr>
          <p:cNvSpPr txBox="1"/>
          <p:nvPr/>
        </p:nvSpPr>
        <p:spPr>
          <a:xfrm>
            <a:off x="296260" y="1339569"/>
            <a:ext cx="8645742" cy="37548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خوردگی زیر سطح عایق: هزینه های مستقیم و غیر مستقیم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عامل استهلاک تجهیزات: هزینه های تعمیرات متعدد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عامل نشتی تجهیزات و لوله ها: هزینه تعویض قطعات مختلف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عامل اصلی شات دانهای ناگهانی: متوقف شدن تولید و هزینه های بسیار بالای هر روز توقف تولید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عامل اصلی آتش سوزی صنایع پتروشیمی: هزینه های چند 10 میلیون دلاری آتش سوزی و احتمال گسترش آن به سایر واحدها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انفجار تجهیزات: هزینه های بسیار بالا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kumimoji="0" lang="fa-I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B Nazanin" panose="00000400000000000000" pitchFamily="2" charset="-78"/>
              </a:rPr>
              <a:t>مصدومیت و از بین رفتن نفرات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آلودگی شدید محیط زیست ناشی از نشتی و انفجار واحدها: هزینه های متعدد بسیار بالا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تعمیر و تعویض عایق های سنتی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دفع پسماند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حمل و نقل و انبارداری مواد عایق سنتی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کاهش کیفیت و کمیت تولید ناشی از عدم کنترل دقیق دما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ایجاد فشار کاری روی کوره برای رسیدن به دمای مورد نظر و هزینه خرابی مشعلها، هات اسپات لوله ها و افت عملکرد کوره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افزایش قیمت گاز طبیعی در طول سالها که در محاسبات هزینه ثابت امروز در نظر گرفته شده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افزایش قیمت عایق سنتی و نصب و ملزومات در گذر زمان 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بازرسیهای متعدد و ایمنی واحد ناشی از جذب آب توسط عایق سنتی و مشکلات ناشی از آن	</a:t>
            </a:r>
          </a:p>
          <a:p>
            <a:pPr marL="85725" lvl="1" indent="371475" algn="r" rtl="1">
              <a:buFont typeface="Arial" panose="020B0604020202020204" pitchFamily="34" charset="0"/>
              <a:buChar char="•"/>
            </a:pPr>
            <a:r>
              <a:rPr lang="fa-IR" sz="1400" b="1" dirty="0">
                <a:solidFill>
                  <a:schemeClr val="bg1"/>
                </a:solidFill>
                <a:latin typeface="Calibri" panose="020F0502020204030204"/>
                <a:cs typeface="B Nazanin" panose="00000400000000000000" pitchFamily="2" charset="-78"/>
              </a:rPr>
              <a:t>هزینه اتلاف انرژی مازاد با جذب رطوبت و آب و تبخیر آن توسط عایق سنتی، (افزایش 50 برابر ضریب انتقال حرارت عایق خیس شده)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DD7F6D2-6302-A5CD-29B6-760A703D07B0}"/>
              </a:ext>
            </a:extLst>
          </p:cNvPr>
          <p:cNvSpPr txBox="1">
            <a:spLocks/>
          </p:cNvSpPr>
          <p:nvPr/>
        </p:nvSpPr>
        <p:spPr>
          <a:xfrm>
            <a:off x="143555" y="355079"/>
            <a:ext cx="8093365" cy="547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fa-IR" sz="2000" dirty="0">
                <a:cs typeface="B Titr" panose="00000700000000000000" pitchFamily="2" charset="-78"/>
              </a:rPr>
              <a:t>هزینه های غیر مستقیم عملکرد نامناسب عایقهای سنتی</a:t>
            </a:r>
            <a:endParaRPr lang="en-US" sz="2000" b="1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134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B41F9-4B43-0C0E-8124-F1481BEC38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5" y="1502815"/>
            <a:ext cx="8847740" cy="228009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3F44E0F8-E025-D6B9-DAA8-E4C9D202F052}"/>
              </a:ext>
            </a:extLst>
          </p:cNvPr>
          <p:cNvSpPr txBox="1">
            <a:spLocks/>
          </p:cNvSpPr>
          <p:nvPr/>
        </p:nvSpPr>
        <p:spPr>
          <a:xfrm>
            <a:off x="296260" y="378818"/>
            <a:ext cx="8229600" cy="89199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377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a-IR" sz="2000" dirty="0">
                <a:solidFill>
                  <a:schemeClr val="bg1"/>
                </a:solidFill>
                <a:cs typeface="B Titr" panose="00000700000000000000" pitchFamily="2" charset="-78"/>
              </a:rPr>
              <a:t>هزینه گاز طبیعی سوختی در پتروشیمی فن آوران</a:t>
            </a:r>
            <a:endParaRPr lang="en-US" sz="20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96970-DB8E-98F3-88CC-DE097A70A29F}"/>
              </a:ext>
            </a:extLst>
          </p:cNvPr>
          <p:cNvSpPr txBox="1"/>
          <p:nvPr/>
        </p:nvSpPr>
        <p:spPr>
          <a:xfrm>
            <a:off x="67001" y="3793390"/>
            <a:ext cx="884774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solidFill>
                  <a:srgbClr val="00B050"/>
                </a:solidFill>
                <a:cs typeface="B Nazanin" panose="00000400000000000000" pitchFamily="2" charset="-78"/>
              </a:rPr>
              <a:t>هزینه 800 میلیارد تومان در سال برای گاز سوختی پتروشیمی فن آوران که در سالهای آتی با افزایش تصاعدی مواجه خواهد شد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EC4F1-323A-DD26-01B4-31EA9E37F350}"/>
              </a:ext>
            </a:extLst>
          </p:cNvPr>
          <p:cNvSpPr txBox="1"/>
          <p:nvPr/>
        </p:nvSpPr>
        <p:spPr>
          <a:xfrm>
            <a:off x="143555" y="4251505"/>
            <a:ext cx="86881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400" b="1" dirty="0">
                <a:solidFill>
                  <a:srgbClr val="FF0000"/>
                </a:solidFill>
                <a:cs typeface="B Nazanin" panose="00000400000000000000" pitchFamily="2" charset="-78"/>
              </a:rPr>
              <a:t>بخش قابل توجهی از این هزینه برای اتلاف انرژی بوده و عایقهای سنتی هزینه های هنگفت غیر مستقیم نیز دارند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E7BAF-385E-7853-A0EB-15F584D82F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49057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015" y="1808225"/>
            <a:ext cx="7027605" cy="1334728"/>
          </a:xfrm>
        </p:spPr>
        <p:txBody>
          <a:bodyPr>
            <a:normAutofit fontScale="90000"/>
          </a:bodyPr>
          <a:lstStyle/>
          <a:p>
            <a:r>
              <a:rPr lang="fa-IR" sz="6600" dirty="0">
                <a:cs typeface="B Titr" panose="00000700000000000000" pitchFamily="2" charset="-78"/>
              </a:rPr>
              <a:t>عایق هواژل</a:t>
            </a:r>
            <a:br>
              <a:rPr lang="fa-IR" sz="2400" dirty="0">
                <a:cs typeface="B Titr" panose="00000700000000000000" pitchFamily="2" charset="-78"/>
              </a:rPr>
            </a:br>
            <a:r>
              <a:rPr lang="fa-IR" sz="2000" dirty="0">
                <a:cs typeface="B Titr" panose="00000700000000000000" pitchFamily="2" charset="-78"/>
              </a:rPr>
              <a:t>پیشرفته ترین عایق حرارت و برودت دنیا</a:t>
            </a:r>
            <a:endParaRPr lang="en-US" sz="2400" dirty="0">
              <a:cs typeface="B Titr" panose="000007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430" y="3628098"/>
            <a:ext cx="6950307" cy="7300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HAVAGEL.com</a:t>
            </a:r>
          </a:p>
          <a:p>
            <a:r>
              <a:rPr lang="en-US" dirty="0"/>
              <a:t>SAVE FOR 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44D5C-A3FA-AA02-C9D9-BC8DAD475D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82" y="128470"/>
            <a:ext cx="1159318" cy="115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2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991</Words>
  <Application>Microsoft Office PowerPoint</Application>
  <PresentationFormat>On-screen Show (16:9)</PresentationFormat>
  <Paragraphs>110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2  Koodak</vt:lpstr>
      <vt:lpstr>Arial</vt:lpstr>
      <vt:lpstr>B Nazanin</vt:lpstr>
      <vt:lpstr>B Titr</vt:lpstr>
      <vt:lpstr>Calibri</vt:lpstr>
      <vt:lpstr>Google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عایق هواژل SAVE FOR EVER</vt:lpstr>
      <vt:lpstr>عایق هواژل: نسل نوین عایقهای حرارتی مایع</vt:lpstr>
      <vt:lpstr>فهرست</vt:lpstr>
      <vt:lpstr>اهمیت بهینه سازی مصرف انرژی در پتروشیمیها و نقش عایقها</vt:lpstr>
      <vt:lpstr>PowerPoint Presentation</vt:lpstr>
      <vt:lpstr>محاسبات سرانگشتی هزینه اتلاف انرژی</vt:lpstr>
      <vt:lpstr>PowerPoint Presentation</vt:lpstr>
      <vt:lpstr>PowerPoint Presentation</vt:lpstr>
      <vt:lpstr>عایق هواژل پیشرفته ترین عایق حرارت و برودت دنیا</vt:lpstr>
      <vt:lpstr>عایق هواژل چیست؟</vt:lpstr>
      <vt:lpstr>کاربردهای عایق هواژل</vt:lpstr>
      <vt:lpstr>مزایای عایق هواژل</vt:lpstr>
      <vt:lpstr>پوشش دهی کامل سطوح هندسی پیچیده</vt:lpstr>
      <vt:lpstr>ضریب انتقال حرارت بسیار پایین</vt:lpstr>
      <vt:lpstr>ضخامت بسیار نازک  سه دهم الی 3 میلیمتر</vt:lpstr>
      <vt:lpstr>PowerPoint Presentation</vt:lpstr>
      <vt:lpstr>اجرای راحت و سریع با اسپری</vt:lpstr>
      <vt:lpstr>قابل اجرا در هر رنگی</vt:lpstr>
      <vt:lpstr>طول عمر بیش از 10 سال</vt:lpstr>
      <vt:lpstr>PowerPoint Presentation</vt:lpstr>
      <vt:lpstr>INNOVATION IN EVERY COAT</vt:lpstr>
      <vt:lpstr>PowerPoint Presentation</vt:lpstr>
      <vt:lpstr>بازه دمایی منفی 40 الی مثبت 170 درجه سلسیوس</vt:lpstr>
      <vt:lpstr>عایق پایه آب و زیست سازگار، بدون بو</vt:lpstr>
      <vt:lpstr>PowerPoint Presentation</vt:lpstr>
      <vt:lpstr>PowerPoint Presentation</vt:lpstr>
      <vt:lpstr>PowerPoint Presentation</vt:lpstr>
      <vt:lpstr>ویدئوها، کاتالوگ و استاندارد محصول شرکت هواژل نانوسان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2017-08-01T15:40:51Z</dcterms:created>
  <dcterms:modified xsi:type="dcterms:W3CDTF">2024-10-05T04:51:02Z</dcterms:modified>
</cp:coreProperties>
</file>